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icrosoft Sans Serif" panose="020B0604020202020204" pitchFamily="34" charset="0"/>
      <p:regular r:id="rId10"/>
    </p:embeddedFont>
    <p:embeddedFont>
      <p:font typeface="Simplified Arabic" panose="02020603050405020304" pitchFamily="18" charset="-78"/>
      <p:regular r:id="rId11"/>
      <p:bold r:id="rId12"/>
    </p:embeddedFont>
    <p:embeddedFont>
      <p:font typeface="Source Sans 3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618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svg"/><Relationship Id="rId19" Type="http://schemas.openxmlformats.org/officeDocument/2006/relationships/image" Target="../media/image23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2647" y="595193"/>
            <a:ext cx="7881699" cy="3073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FFFFFF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EduMarket: المنصة الذكية لتسويق منتجات طلاب WE School</a:t>
            </a:r>
            <a:endParaRPr lang="en-US" sz="645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701739" y="4001453"/>
            <a:ext cx="3400759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حوّل إبداعك إلى نجاح!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20799" y="4715588"/>
            <a:ext cx="788169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فريق :ApexCode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17550" y="5155287"/>
            <a:ext cx="788169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الاعضاء :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17550" y="5696426"/>
            <a:ext cx="788169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بيتر يوسف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17550" y="6097786"/>
            <a:ext cx="788169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مني مؤمن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17550" y="6499146"/>
            <a:ext cx="788169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علي حسن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117550" y="6900505"/>
            <a:ext cx="788169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كرمينا ابو العز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17550" y="7301865"/>
            <a:ext cx="788169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ايهاب صالح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0533" y="651034"/>
            <a:ext cx="5731312" cy="672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التحدي: المواهب المدفونة</a:t>
            </a:r>
            <a:r>
              <a:rPr lang="en-US" sz="4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!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4837271" y="1915239"/>
            <a:ext cx="286666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لماذا تفقد المواهب بريقها</a:t>
            </a:r>
            <a:r>
              <a:rPr lang="en-US" sz="2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؟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0193" y="2525137"/>
            <a:ext cx="355044" cy="3550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40041" y="2517815"/>
            <a:ext cx="279463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icrosoft Uighur" panose="02000000000000000000" pitchFamily="2" charset="-78"/>
              </a:rPr>
              <a:t>مهارات عالية غير مُستثمرة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28556" y="3090863"/>
            <a:ext cx="6106120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implified Arabic" panose="02020603050405020304" pitchFamily="18" charset="-78"/>
                <a:ea typeface="Source Sans 3" pitchFamily="34" charset="-122"/>
                <a:cs typeface="Simplified Arabic" panose="02020603050405020304" pitchFamily="18" charset="-78"/>
              </a:rPr>
              <a:t>يمتلك الطلاب مهارات متقدمة في البرمجة، والتصميم الجرافيكي، والفنون، والحرف اليدوية.</a:t>
            </a:r>
            <a:endParaRPr lang="en-US" sz="1850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0193" y="4281666"/>
            <a:ext cx="355044" cy="3550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44459" y="4274344"/>
            <a:ext cx="269021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صعوبة العرض الاحترافي</a:t>
            </a:r>
            <a:endParaRPr lang="en-US" sz="2100" dirty="0">
              <a:latin typeface="Arial" panose="020B0604020202020204" pitchFamily="34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28556" y="4847392"/>
            <a:ext cx="6106120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implified Arabic" panose="02020603050405020304" pitchFamily="18" charset="-78"/>
                <a:ea typeface="Source Sans 3" pitchFamily="34" charset="-122"/>
                <a:cs typeface="Simplified Arabic" panose="02020603050405020304" pitchFamily="18" charset="-78"/>
              </a:rPr>
              <a:t>غياب منصة مخصصة ومنظمة لعرض منتجاتهم وخدماتهم بطريقة تجذب المشترين وتليق بمستواهم.</a:t>
            </a:r>
            <a:endParaRPr lang="en-US" sz="1850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0193" y="6038195"/>
            <a:ext cx="355044" cy="3550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244459" y="6030873"/>
            <a:ext cx="269021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غياب وسيلة تسويق آمنة</a:t>
            </a:r>
            <a:endParaRPr lang="en-US" sz="2100" dirty="0">
              <a:latin typeface="Arial" panose="020B0604020202020204" pitchFamily="34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28556" y="6603921"/>
            <a:ext cx="6106120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ل</a:t>
            </a:r>
            <a:r>
              <a:rPr lang="en-US" sz="1850" dirty="0">
                <a:solidFill>
                  <a:srgbClr val="E2E6E9"/>
                </a:solidFill>
                <a:latin typeface="Simplified Arabic" panose="02020603050405020304" pitchFamily="18" charset="-78"/>
                <a:ea typeface="Source Sans 3" pitchFamily="34" charset="-122"/>
                <a:cs typeface="Simplified Arabic" panose="02020603050405020304" pitchFamily="18" charset="-78"/>
              </a:rPr>
              <a:t>ا توجد آلية آمنة وموثوقة وسهلة لإتمام المعاملات التسويقية داخل المجتمع المدرسي</a:t>
            </a: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012" y="1944767"/>
            <a:ext cx="5520333" cy="55203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790" y="964644"/>
            <a:ext cx="6213991" cy="648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EduMarket</a:t>
            </a:r>
            <a:r>
              <a:rPr lang="en-US" sz="4050" b="1" dirty="0">
                <a:solidFill>
                  <a:srgbClr val="FFFFFF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 — بوابة الإبداع!</a:t>
            </a:r>
            <a:endParaRPr lang="en-US" sz="4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8790" y="1955363"/>
            <a:ext cx="754641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EduMarket هي الحل المتكامل، منصة ذكية مصممة خصيصًا لتمكين طلاب WE School من تحويل إبداعهم إلى قيمة اقتصادية.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686062" y="2896672"/>
            <a:ext cx="3659148" cy="2070021"/>
          </a:xfrm>
          <a:prstGeom prst="roundRect">
            <a:avLst>
              <a:gd name="adj" fmla="val 7068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53770" y="2896672"/>
            <a:ext cx="121920" cy="2070021"/>
          </a:xfrm>
          <a:prstGeom prst="roundRect">
            <a:avLst>
              <a:gd name="adj" fmla="val 28080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4944666" y="3155275"/>
            <a:ext cx="3050500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E2E6E9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منصة ذكية ومتكاملة</a:t>
            </a:r>
            <a:endParaRPr lang="en-US" sz="2450" dirty="0"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944666" y="3681174"/>
            <a:ext cx="3050500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ربط مباشر بين الطلاب المبدعين (البائعين) والطلاب وأعضاء الهيئة التدريسية (المشترين).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98790" y="2896672"/>
            <a:ext cx="3659148" cy="2070021"/>
          </a:xfrm>
          <a:prstGeom prst="roundRect">
            <a:avLst>
              <a:gd name="adj" fmla="val 7068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366498" y="2896672"/>
            <a:ext cx="121920" cy="2070021"/>
          </a:xfrm>
          <a:prstGeom prst="roundRect">
            <a:avLst>
              <a:gd name="adj" fmla="val 28080"/>
            </a:avLst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057394" y="3155275"/>
            <a:ext cx="3050500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تجربة مستخدم سلسة</a:t>
            </a:r>
            <a:endParaRPr lang="en-US" sz="2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57394" y="3681174"/>
            <a:ext cx="3050500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موقع وتطبيق بواجهة حديثة ومبسطة، مما يضمن سهولة التصفح وعرض المنتجات.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686062" y="5194816"/>
            <a:ext cx="3659148" cy="2070021"/>
          </a:xfrm>
          <a:prstGeom prst="roundRect">
            <a:avLst>
              <a:gd name="adj" fmla="val 7068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8253770" y="5194816"/>
            <a:ext cx="121920" cy="2070021"/>
          </a:xfrm>
          <a:prstGeom prst="roundRect">
            <a:avLst>
              <a:gd name="adj" fmla="val 28080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4944666" y="5453420"/>
            <a:ext cx="3050500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تشجيع المواهب</a:t>
            </a:r>
            <a:endParaRPr lang="en-US" sz="2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944666" y="5979319"/>
            <a:ext cx="3050500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توفير بيئة داعمة ومحفزة للطلاب لتسويق إبداعاتهم وتنمية مهارات ريادة الأعمال لديهم.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8143" y="381000"/>
            <a:ext cx="4237315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خطوات العمل على EduMarket</a:t>
            </a:r>
            <a:endParaRPr lang="en-US" sz="2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4942" y="1051679"/>
            <a:ext cx="13660517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عملية بسيطة وفعالة تبدأ من الفكرة وتنتهي بالنجاح: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384494" y="1415415"/>
            <a:ext cx="6760964" cy="415647"/>
          </a:xfrm>
          <a:prstGeom prst="roundRect">
            <a:avLst>
              <a:gd name="adj" fmla="val 480023"/>
            </a:avLst>
          </a:prstGeom>
          <a:solidFill>
            <a:srgbClr val="30313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1094" y="1519357"/>
            <a:ext cx="207764" cy="2077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432506" y="1969532"/>
            <a:ext cx="157448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1. التسجيل والتوثيق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22964" y="2249329"/>
            <a:ext cx="6484025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إنشاء حساب وتوثيق الهوية كطالب أو عضو هيئة تدريس في WE School لضمان الأمان والموثوقية.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84942" y="1415415"/>
            <a:ext cx="6761083" cy="415647"/>
          </a:xfrm>
          <a:prstGeom prst="roundRect">
            <a:avLst>
              <a:gd name="adj" fmla="val 480023"/>
            </a:avLst>
          </a:prstGeom>
          <a:solidFill>
            <a:srgbClr val="303132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1661" y="1519357"/>
            <a:ext cx="207764" cy="20776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33073" y="1969532"/>
            <a:ext cx="157448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2. عرض وتقديم المنتج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23411" y="2249329"/>
            <a:ext cx="6484144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رفع تفاصيل المنتج أو الخدمة: صور عالية الجودة، وصف دقيق، وتحديد السعر المناسب.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384494" y="2734151"/>
            <a:ext cx="6760964" cy="415647"/>
          </a:xfrm>
          <a:prstGeom prst="roundRect">
            <a:avLst>
              <a:gd name="adj" fmla="val 480023"/>
            </a:avLst>
          </a:prstGeom>
          <a:solidFill>
            <a:srgbClr val="30313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1094" y="2838093"/>
            <a:ext cx="207764" cy="20776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432506" y="3288268"/>
            <a:ext cx="157448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3. الشراء والمعاملة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522964" y="3568065"/>
            <a:ext cx="6484025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يتصفح المشترون الفئات، يختارون المنتج، ويتمون عملية الشراء عبر نظام دفع آمن.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484942" y="2734151"/>
            <a:ext cx="6761083" cy="415647"/>
          </a:xfrm>
          <a:prstGeom prst="roundRect">
            <a:avLst>
              <a:gd name="adj" fmla="val 480023"/>
            </a:avLst>
          </a:prstGeom>
          <a:solidFill>
            <a:srgbClr val="30313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61661" y="2838093"/>
            <a:ext cx="207764" cy="20776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533073" y="3288268"/>
            <a:ext cx="1574483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4. التقييم وردود الفعل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23411" y="3568065"/>
            <a:ext cx="6484144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بعد إتمام الصفقة، يقوم المشتري بتقييم الخدمة أو المنتج، مما يعزز سمعة الطالب البائع.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3584" y="4070271"/>
            <a:ext cx="10623113" cy="4861798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032" y="5284131"/>
            <a:ext cx="683010" cy="68301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498172" y="7795047"/>
            <a:ext cx="1994389" cy="34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التقييم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01488" y="5285412"/>
            <a:ext cx="683010" cy="683009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011649" y="7795047"/>
            <a:ext cx="1994389" cy="34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الشراء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01305" y="5285412"/>
            <a:ext cx="683009" cy="683009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7511465" y="7795047"/>
            <a:ext cx="1994388" cy="34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عرض المنتج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14781" y="5285412"/>
            <a:ext cx="683010" cy="683009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10065921" y="7795047"/>
            <a:ext cx="1994390" cy="34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التسجيل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65106" y="646986"/>
            <a:ext cx="5342573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لماذا EduMarket؟</a:t>
            </a:r>
            <a:endParaRPr lang="en-US" sz="4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22722" y="1784747"/>
            <a:ext cx="12984956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ميزات تنافسية مصممة لخدمة مجتمع WE School بشكل فريد:</a:t>
            </a:r>
            <a:endParaRPr lang="en-US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02471" y="2401729"/>
            <a:ext cx="705207" cy="7052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36392" y="3400782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واجهة سهلة وسريعة</a:t>
            </a:r>
            <a:endParaRPr lang="en-US" sz="2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75257" y="3875723"/>
            <a:ext cx="4132421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تصميم بديهي يسهل عملية البيع والشراء لجميع المستخدمين دون تعقيد.</a:t>
            </a:r>
            <a:endParaRPr lang="en-US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6203" y="2401729"/>
            <a:ext cx="705207" cy="7052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10124" y="3400782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نظام تقييم موثوق</a:t>
            </a:r>
            <a:endParaRPr lang="en-US" sz="2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48989" y="3875723"/>
            <a:ext cx="4132421" cy="1057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ضمان جودة المنتجات والخدمات من خلال تقييمات شفافة وموثقة من المجتمع المدرسي.</a:t>
            </a:r>
            <a:endParaRPr lang="en-US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9936" y="2401729"/>
            <a:ext cx="705207" cy="7052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283857" y="3400782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خيارات دفع مرنة</a:t>
            </a:r>
            <a:endParaRPr lang="en-US" sz="2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22722" y="3875723"/>
            <a:ext cx="4132421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دعم وسائل الدفع المختلفة، بما في ذلك الدفع الداخلي الآمن أو الخيارات الإلكترونية.</a:t>
            </a:r>
            <a:endParaRPr lang="en-US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6203" y="5403413"/>
            <a:ext cx="705207" cy="7052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10124" y="6402467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تنوع الفئات</a:t>
            </a:r>
            <a:endParaRPr lang="en-US" sz="2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248989" y="6877407"/>
            <a:ext cx="4132421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تغطية واسعة تشمل التصميم، البرمجة، الفنون، الخدمات التعليمية، وغيرها الكثير.</a:t>
            </a:r>
            <a:endParaRPr lang="en-US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9936" y="5403413"/>
            <a:ext cx="705207" cy="70520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2283857" y="6402467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تحفيز ريادة الأعمال</a:t>
            </a:r>
            <a:endParaRPr lang="en-US" sz="2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822722" y="6877407"/>
            <a:ext cx="4132421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توفير أول تجربة عملية للطلاب في إدارة المشاريع الصغيرة والتسويق.</a:t>
            </a:r>
            <a:endParaRPr lang="en-US" sz="18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29054" y="421005"/>
            <a:ext cx="3565446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أهداف وأثر EduMarket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2388" y="1391841"/>
            <a:ext cx="523244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الأثر ليس ماديًا فقط؛ إنه بناء شخصية ريادية ومهارات مستقبلية.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4071640" y="1162169"/>
            <a:ext cx="22860" cy="7203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535900" y="2226826"/>
            <a:ext cx="6592491" cy="1518999"/>
          </a:xfrm>
          <a:prstGeom prst="roundRect">
            <a:avLst>
              <a:gd name="adj" fmla="val 1512"/>
            </a:avLst>
          </a:prstGeom>
          <a:solidFill>
            <a:srgbClr val="303132"/>
          </a:solidFill>
          <a:ln/>
        </p:spPr>
      </p:sp>
      <p:sp>
        <p:nvSpPr>
          <p:cNvPr id="6" name="Shape 4"/>
          <p:cNvSpPr/>
          <p:nvPr/>
        </p:nvSpPr>
        <p:spPr>
          <a:xfrm>
            <a:off x="6515933" y="2379940"/>
            <a:ext cx="459343" cy="459343"/>
          </a:xfrm>
          <a:prstGeom prst="roundRect">
            <a:avLst>
              <a:gd name="adj" fmla="val 19904702"/>
            </a:avLst>
          </a:prstGeom>
          <a:solidFill>
            <a:srgbClr val="FFFFF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2259" y="2506266"/>
            <a:ext cx="206693" cy="2066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235178" y="2992398"/>
            <a:ext cx="174009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تحويل المواهب إلى قيمة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89015" y="3363039"/>
            <a:ext cx="6286262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مساعدة الطلاب على رؤية مهاراتهم كأصول قابلة للتسويق والربح منها.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35900" y="3898940"/>
            <a:ext cx="6592491" cy="1518999"/>
          </a:xfrm>
          <a:prstGeom prst="roundRect">
            <a:avLst>
              <a:gd name="adj" fmla="val 1512"/>
            </a:avLst>
          </a:prstGeom>
          <a:solidFill>
            <a:srgbClr val="303132"/>
          </a:solidFill>
          <a:ln/>
        </p:spPr>
      </p:sp>
      <p:sp>
        <p:nvSpPr>
          <p:cNvPr id="11" name="Shape 8"/>
          <p:cNvSpPr/>
          <p:nvPr/>
        </p:nvSpPr>
        <p:spPr>
          <a:xfrm>
            <a:off x="6515933" y="4052054"/>
            <a:ext cx="459343" cy="459343"/>
          </a:xfrm>
          <a:prstGeom prst="roundRect">
            <a:avLst>
              <a:gd name="adj" fmla="val 19904702"/>
            </a:avLst>
          </a:prstGeom>
          <a:solidFill>
            <a:srgbClr val="FFFFF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2259" y="4178379"/>
            <a:ext cx="206693" cy="20669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976336" y="4664512"/>
            <a:ext cx="1998940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تطوير مهارات العمل الجماعي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89015" y="5035153"/>
            <a:ext cx="6286262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تعزيز قدرات الطلاب على الابتكار، التواصل، وإدارة علاقات العملاء.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535900" y="5571053"/>
            <a:ext cx="6592491" cy="1518999"/>
          </a:xfrm>
          <a:prstGeom prst="roundRect">
            <a:avLst>
              <a:gd name="adj" fmla="val 1512"/>
            </a:avLst>
          </a:prstGeom>
          <a:solidFill>
            <a:srgbClr val="303132"/>
          </a:solidFill>
          <a:ln/>
        </p:spPr>
      </p:sp>
      <p:sp>
        <p:nvSpPr>
          <p:cNvPr id="16" name="Shape 12"/>
          <p:cNvSpPr/>
          <p:nvPr/>
        </p:nvSpPr>
        <p:spPr>
          <a:xfrm>
            <a:off x="6515933" y="5724168"/>
            <a:ext cx="459343" cy="459343"/>
          </a:xfrm>
          <a:prstGeom prst="roundRect">
            <a:avLst>
              <a:gd name="adj" fmla="val 19904702"/>
            </a:avLst>
          </a:prstGeom>
          <a:solidFill>
            <a:srgbClr val="FFFFFF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2259" y="5850493"/>
            <a:ext cx="206693" cy="20669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35178" y="6336625"/>
            <a:ext cx="174009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Arial" panose="020B0604020202020204" pitchFamily="34" charset="0"/>
                <a:ea typeface="Montserrat Bold" pitchFamily="34" charset="-122"/>
                <a:cs typeface="Arial" panose="020B0604020202020204" pitchFamily="34" charset="0"/>
              </a:rPr>
              <a:t>بناء مجتمع مُنتج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89015" y="6707267"/>
            <a:ext cx="6286262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إنشاء بيئة مدرسية تزدهر بالتعاون والدعم المتبادل بين الطلاب والمعلمين.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9629" y="2226826"/>
            <a:ext cx="6592491" cy="65924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5392" y="1131808"/>
            <a:ext cx="8126016" cy="2478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7800" b="1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EduMarket: نحو مستقبل مُشرق!</a:t>
            </a:r>
            <a:endParaRPr lang="en-US" sz="7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131147" y="3828812"/>
            <a:ext cx="3990261" cy="978456"/>
          </a:xfrm>
          <a:prstGeom prst="roundRect">
            <a:avLst>
              <a:gd name="adj" fmla="val 2230"/>
            </a:avLst>
          </a:prstGeom>
          <a:solidFill>
            <a:srgbClr val="111213"/>
          </a:solidFill>
          <a:ln w="15240">
            <a:solidFill>
              <a:srgbClr val="494A4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233" y="3756898"/>
            <a:ext cx="174427" cy="17442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8895" y="4704755"/>
            <a:ext cx="174427" cy="1744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235458" y="4062174"/>
            <a:ext cx="1652587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كل إبداع يبدأ بفكرة</a:t>
            </a:r>
            <a:endParaRPr lang="en-US" sz="13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0364510" y="4355902"/>
            <a:ext cx="3523536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7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نحن نؤمن بأن الأفكار العظيمة تستحق منصة لعرضها.</a:t>
            </a:r>
            <a:endParaRPr lang="en-US" sz="1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Shape 4"/>
          <p:cNvSpPr/>
          <p:nvPr/>
        </p:nvSpPr>
        <p:spPr>
          <a:xfrm>
            <a:off x="5995392" y="3828812"/>
            <a:ext cx="3990380" cy="978456"/>
          </a:xfrm>
          <a:prstGeom prst="roundRect">
            <a:avLst>
              <a:gd name="adj" fmla="val 2230"/>
            </a:avLst>
          </a:prstGeom>
          <a:solidFill>
            <a:srgbClr val="111213"/>
          </a:solidFill>
          <a:ln w="15240">
            <a:solidFill>
              <a:srgbClr val="494A4B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478" y="3756898"/>
            <a:ext cx="174427" cy="17442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259" y="4704755"/>
            <a:ext cx="174427" cy="17442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28755" y="4062174"/>
            <a:ext cx="3021211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EduMarket ليس مجرد منصة — بل مجتمع</a:t>
            </a:r>
            <a:endParaRPr lang="en-US" sz="13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6228755" y="4355902"/>
            <a:ext cx="352365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7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مكان لنمو المهارات وتبادل الخبرات والدعم المستمر.</a:t>
            </a:r>
            <a:endParaRPr lang="en-US" sz="1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Shape 7"/>
          <p:cNvSpPr/>
          <p:nvPr/>
        </p:nvSpPr>
        <p:spPr>
          <a:xfrm>
            <a:off x="5995392" y="4952643"/>
            <a:ext cx="8126016" cy="978456"/>
          </a:xfrm>
          <a:prstGeom prst="roundRect">
            <a:avLst>
              <a:gd name="adj" fmla="val 2230"/>
            </a:avLst>
          </a:prstGeom>
          <a:solidFill>
            <a:srgbClr val="111213"/>
          </a:solidFill>
          <a:ln w="15240">
            <a:solidFill>
              <a:srgbClr val="494A4B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478" y="4880729"/>
            <a:ext cx="174427" cy="174427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8895" y="5828586"/>
            <a:ext cx="174427" cy="174427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1727299" y="5186005"/>
            <a:ext cx="2160746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معًا نحو تحويل المهارات إلى نجاح</a:t>
            </a:r>
            <a:endParaRPr lang="en-US" sz="13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6228755" y="5479733"/>
            <a:ext cx="7659291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7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لنعمل جنبًا إلى جنب لرعاية جيل من رواد الأعمال المبدعين.</a:t>
            </a:r>
            <a:endParaRPr lang="en-US" sz="11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" name="Text 10"/>
          <p:cNvSpPr/>
          <p:nvPr/>
        </p:nvSpPr>
        <p:spPr>
          <a:xfrm>
            <a:off x="10806232" y="6149221"/>
            <a:ext cx="331517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انضموا إلى رحلة الإبداع والابتكار!</a:t>
            </a:r>
            <a:endParaRPr lang="en-US" sz="20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0" name="Image 7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3577" y="6697861"/>
            <a:ext cx="737830" cy="399931"/>
          </a:xfrm>
          <a:prstGeom prst="rect">
            <a:avLst/>
          </a:prstGeom>
        </p:spPr>
      </p:pic>
      <p:pic>
        <p:nvPicPr>
          <p:cNvPr id="21" name="Image 8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9359" y="6697861"/>
            <a:ext cx="1291590" cy="3999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483</Words>
  <Application>Microsoft Office PowerPoint</Application>
  <PresentationFormat>Custom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Source Sans 3</vt:lpstr>
      <vt:lpstr>Arial</vt:lpstr>
      <vt:lpstr>Simplified Arabic</vt:lpstr>
      <vt:lpstr>Montserrat Bold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Peter youssef</cp:lastModifiedBy>
  <cp:revision>2</cp:revision>
  <dcterms:created xsi:type="dcterms:W3CDTF">2025-11-10T21:55:59Z</dcterms:created>
  <dcterms:modified xsi:type="dcterms:W3CDTF">2025-11-10T22:05:45Z</dcterms:modified>
</cp:coreProperties>
</file>